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7" r:id="rId4"/>
    <p:sldId id="278" r:id="rId5"/>
    <p:sldId id="279" r:id="rId6"/>
    <p:sldId id="283" r:id="rId7"/>
    <p:sldId id="293" r:id="rId8"/>
    <p:sldId id="280" r:id="rId9"/>
    <p:sldId id="281" r:id="rId10"/>
    <p:sldId id="282" r:id="rId11"/>
    <p:sldId id="292" r:id="rId12"/>
    <p:sldId id="284" r:id="rId13"/>
    <p:sldId id="287" r:id="rId14"/>
    <p:sldId id="286" r:id="rId15"/>
    <p:sldId id="285" r:id="rId16"/>
    <p:sldId id="288" r:id="rId17"/>
    <p:sldId id="289" r:id="rId18"/>
    <p:sldId id="291" r:id="rId19"/>
    <p:sldId id="29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8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584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5DC7C6-E29E-420B-927E-3312678DA42C}"/>
              </a:ext>
            </a:extLst>
          </p:cNvPr>
          <p:cNvSpPr/>
          <p:nvPr userDrawn="1"/>
        </p:nvSpPr>
        <p:spPr>
          <a:xfrm>
            <a:off x="-15949" y="0"/>
            <a:ext cx="2631557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C08FACB-971E-445F-9D63-59B85E8F11DA}"/>
              </a:ext>
            </a:extLst>
          </p:cNvPr>
          <p:cNvSpPr txBox="1">
            <a:spLocks/>
          </p:cNvSpPr>
          <p:nvPr userDrawn="1"/>
        </p:nvSpPr>
        <p:spPr>
          <a:xfrm>
            <a:off x="55820" y="3071565"/>
            <a:ext cx="2559788" cy="687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436B4B8-C506-4A68-9A70-25F70BFFCBA3}"/>
              </a:ext>
            </a:extLst>
          </p:cNvPr>
          <p:cNvSpPr txBox="1">
            <a:spLocks/>
          </p:cNvSpPr>
          <p:nvPr userDrawn="1"/>
        </p:nvSpPr>
        <p:spPr>
          <a:xfrm>
            <a:off x="0" y="2592575"/>
            <a:ext cx="2615608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590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5DC7C6-E29E-420B-927E-3312678DA42C}"/>
              </a:ext>
            </a:extLst>
          </p:cNvPr>
          <p:cNvSpPr/>
          <p:nvPr userDrawn="1"/>
        </p:nvSpPr>
        <p:spPr>
          <a:xfrm>
            <a:off x="-15949" y="0"/>
            <a:ext cx="2631557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6EF1EA3-89BD-943D-7126-19AFBADF332B}"/>
              </a:ext>
            </a:extLst>
          </p:cNvPr>
          <p:cNvSpPr txBox="1">
            <a:spLocks/>
          </p:cNvSpPr>
          <p:nvPr userDrawn="1"/>
        </p:nvSpPr>
        <p:spPr>
          <a:xfrm>
            <a:off x="-18210" y="1884280"/>
            <a:ext cx="2631557" cy="25687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SITE ASSESSMENT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 STEPS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45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5DC7C6-E29E-420B-927E-3312678DA42C}"/>
              </a:ext>
            </a:extLst>
          </p:cNvPr>
          <p:cNvSpPr/>
          <p:nvPr userDrawn="1"/>
        </p:nvSpPr>
        <p:spPr>
          <a:xfrm>
            <a:off x="0" y="0"/>
            <a:ext cx="2631557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A1974C5-E0B6-88C4-BD50-B9DB72923637}"/>
              </a:ext>
            </a:extLst>
          </p:cNvPr>
          <p:cNvSpPr txBox="1">
            <a:spLocks/>
          </p:cNvSpPr>
          <p:nvPr userDrawn="1"/>
        </p:nvSpPr>
        <p:spPr>
          <a:xfrm>
            <a:off x="-18210" y="1884280"/>
            <a:ext cx="2631557" cy="25687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SITE ASSESSMENT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 STEPS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572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5DC7C6-E29E-420B-927E-3312678DA42C}"/>
              </a:ext>
            </a:extLst>
          </p:cNvPr>
          <p:cNvSpPr/>
          <p:nvPr userDrawn="1"/>
        </p:nvSpPr>
        <p:spPr>
          <a:xfrm>
            <a:off x="-15949" y="0"/>
            <a:ext cx="2631557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66D52B-646B-0728-A0C3-06D48396B22F}"/>
              </a:ext>
            </a:extLst>
          </p:cNvPr>
          <p:cNvSpPr txBox="1">
            <a:spLocks/>
          </p:cNvSpPr>
          <p:nvPr userDrawn="1"/>
        </p:nvSpPr>
        <p:spPr>
          <a:xfrm>
            <a:off x="-18210" y="1884280"/>
            <a:ext cx="2631557" cy="25687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SITE ASSESSMENT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 STEPS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16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alphaModFix amt="6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13E9A-6AD6-4D8A-BD1C-B02876E995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09CA20-1108-45BE-A621-C4228B0340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6AA31-6A0D-444B-892E-4F5909C50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451245-BFD5-40F1-939D-F7674C4D2B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AFC2D6-BAF1-4598-8A5E-3103DA4654B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40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3" r:id="rId3"/>
    <p:sldLayoutId id="2147483664" r:id="rId4"/>
    <p:sldLayoutId id="2147483662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7200" b="1" kern="1200" baseline="30000">
          <a:solidFill>
            <a:schemeClr val="accent5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0FAEC9-5785-47B3-9DC2-D09D4CF2F848}"/>
              </a:ext>
            </a:extLst>
          </p:cNvPr>
          <p:cNvSpPr/>
          <p:nvPr/>
        </p:nvSpPr>
        <p:spPr>
          <a:xfrm>
            <a:off x="183243" y="2394931"/>
            <a:ext cx="57217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Highway 47 Bridge</a:t>
            </a:r>
            <a:endParaRPr lang="en-US" sz="2800" b="1" dirty="0">
              <a:ln>
                <a:solidFill>
                  <a:schemeClr val="tx1"/>
                </a:solidFill>
              </a:ln>
              <a:solidFill>
                <a:srgbClr val="194A88"/>
              </a:solidFill>
            </a:endParaRPr>
          </a:p>
          <a:p>
            <a:pPr algn="ctr"/>
            <a:r>
              <a:rPr lang="en-US" sz="2400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August 16, 2023</a:t>
            </a:r>
          </a:p>
          <a:p>
            <a:pPr algn="ctr">
              <a:spcBef>
                <a:spcPts val="1200"/>
              </a:spcBef>
            </a:pPr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Tori Mack, PE</a:t>
            </a:r>
          </a:p>
          <a:p>
            <a:pPr algn="ctr"/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Project Engineer, Water Resources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Dan Bare, PE</a:t>
            </a:r>
          </a:p>
          <a:p>
            <a:pPr algn="ctr"/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Senior Water Resources Engineer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Drew Beck, PE</a:t>
            </a:r>
          </a:p>
          <a:p>
            <a:pPr algn="ctr"/>
            <a:r>
              <a:rPr lang="en-US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Director, Water Resources</a:t>
            </a:r>
          </a:p>
          <a:p>
            <a:pPr algn="ctr"/>
            <a:endParaRPr lang="en-US" sz="2000" b="1" dirty="0">
              <a:ln>
                <a:solidFill>
                  <a:schemeClr val="tx1"/>
                </a:solidFill>
              </a:ln>
              <a:solidFill>
                <a:srgbClr val="194A88"/>
              </a:solidFill>
            </a:endParaRPr>
          </a:p>
          <a:p>
            <a:pPr algn="ctr"/>
            <a:r>
              <a:rPr lang="en-US" sz="2400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  <a:t>Matrix Design Group, Inc.</a:t>
            </a:r>
          </a:p>
          <a:p>
            <a:pPr algn="ctr"/>
            <a:br>
              <a:rPr lang="en-US" sz="1600" b="1" dirty="0">
                <a:ln>
                  <a:solidFill>
                    <a:schemeClr val="tx1"/>
                  </a:solidFill>
                </a:ln>
                <a:solidFill>
                  <a:srgbClr val="194A88"/>
                </a:solidFill>
              </a:rPr>
            </a:br>
            <a:endParaRPr lang="en-US" sz="1600" b="1" dirty="0">
              <a:ln>
                <a:solidFill>
                  <a:schemeClr val="tx1"/>
                </a:solidFill>
              </a:ln>
              <a:solidFill>
                <a:srgbClr val="194A88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A0E76E-10DE-4F40-A03D-4B1FBBA7A4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9653" y="5474718"/>
            <a:ext cx="3836082" cy="9308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D4E016-5A4D-42F3-B71E-291A3A8DDF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65" y="413110"/>
            <a:ext cx="3498745" cy="1712700"/>
          </a:xfrm>
          <a:prstGeom prst="rect">
            <a:avLst/>
          </a:prstGeom>
        </p:spPr>
      </p:pic>
      <p:pic>
        <p:nvPicPr>
          <p:cNvPr id="6" name="Picture 5" descr="A stream running through a field&#10;&#10;Description automatically generated">
            <a:extLst>
              <a:ext uri="{FF2B5EF4-FFF2-40B4-BE49-F238E27FC236}">
                <a16:creationId xmlns:a16="http://schemas.microsoft.com/office/drawing/2014/main" id="{39A8DCF4-DDDB-CE4C-89A7-1B618B0015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329747"/>
            <a:ext cx="6229611" cy="46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060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1E541D-DCCC-433B-2EB9-FA68392F24BF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Post-Flooding Pictures – June 2023</a:t>
            </a:r>
          </a:p>
        </p:txBody>
      </p:sp>
      <p:pic>
        <p:nvPicPr>
          <p:cNvPr id="4" name="Picture 3" descr="A muddy river with branches on it&#10;&#10;Description automatically generated with medium confidence">
            <a:extLst>
              <a:ext uri="{FF2B5EF4-FFF2-40B4-BE49-F238E27FC236}">
                <a16:creationId xmlns:a16="http://schemas.microsoft.com/office/drawing/2014/main" id="{466885E0-44B6-901B-798A-0F3CEE5729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96934" y="1770078"/>
            <a:ext cx="5041726" cy="3781295"/>
          </a:xfrm>
          <a:prstGeom prst="rect">
            <a:avLst/>
          </a:prstGeom>
        </p:spPr>
      </p:pic>
      <p:pic>
        <p:nvPicPr>
          <p:cNvPr id="8" name="Picture 7" descr="A person walking on a sandy beach&#10;&#10;Description automatically generated">
            <a:extLst>
              <a:ext uri="{FF2B5EF4-FFF2-40B4-BE49-F238E27FC236}">
                <a16:creationId xmlns:a16="http://schemas.microsoft.com/office/drawing/2014/main" id="{46E4B873-82C2-3ABD-F30C-C58E0EECC5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588" y="917525"/>
            <a:ext cx="3657600" cy="2743200"/>
          </a:xfrm>
          <a:prstGeom prst="rect">
            <a:avLst/>
          </a:prstGeom>
        </p:spPr>
      </p:pic>
      <p:pic>
        <p:nvPicPr>
          <p:cNvPr id="10" name="Picture 9" descr="A muddy water with trees in the background&#10;&#10;Description automatically generated">
            <a:extLst>
              <a:ext uri="{FF2B5EF4-FFF2-40B4-BE49-F238E27FC236}">
                <a16:creationId xmlns:a16="http://schemas.microsoft.com/office/drawing/2014/main" id="{B0CAADFC-1D76-C22B-E764-06BD907A79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588" y="3730886"/>
            <a:ext cx="3657600" cy="2743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4083CE-5CF8-3C0C-35AD-8607CCC9EC56}"/>
              </a:ext>
            </a:extLst>
          </p:cNvPr>
          <p:cNvSpPr txBox="1"/>
          <p:nvPr/>
        </p:nvSpPr>
        <p:spPr>
          <a:xfrm>
            <a:off x="4754880" y="6129997"/>
            <a:ext cx="216565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Looking upstream toward the Bollards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116B87-B237-55A8-88D0-27B4A484A24B}"/>
              </a:ext>
            </a:extLst>
          </p:cNvPr>
          <p:cNvSpPr txBox="1"/>
          <p:nvPr/>
        </p:nvSpPr>
        <p:spPr>
          <a:xfrm>
            <a:off x="9242475" y="5883776"/>
            <a:ext cx="239777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Debris caught by Bollards and path of flow</a:t>
            </a:r>
          </a:p>
        </p:txBody>
      </p:sp>
    </p:spTree>
    <p:extLst>
      <p:ext uri="{BB962C8B-B14F-4D97-AF65-F5344CB8AC3E}">
        <p14:creationId xmlns:p14="http://schemas.microsoft.com/office/powerpoint/2010/main" val="2578525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F7E0DE-3E97-4FBC-9399-183388302D8D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Wetland Losses</a:t>
            </a:r>
          </a:p>
        </p:txBody>
      </p:sp>
      <p:pic>
        <p:nvPicPr>
          <p:cNvPr id="5" name="Picture 4" descr="A map of a river&#10;&#10;Description automatically generated">
            <a:extLst>
              <a:ext uri="{FF2B5EF4-FFF2-40B4-BE49-F238E27FC236}">
                <a16:creationId xmlns:a16="http://schemas.microsoft.com/office/drawing/2014/main" id="{95D85903-E77E-A73B-20BB-191B3ECD89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585" y="772715"/>
            <a:ext cx="4449280" cy="5757892"/>
          </a:xfrm>
          <a:prstGeom prst="rect">
            <a:avLst/>
          </a:prstGeom>
        </p:spPr>
      </p:pic>
      <p:pic>
        <p:nvPicPr>
          <p:cNvPr id="10" name="Picture 9" descr="A map of a river&#10;&#10;Description automatically generated">
            <a:extLst>
              <a:ext uri="{FF2B5EF4-FFF2-40B4-BE49-F238E27FC236}">
                <a16:creationId xmlns:a16="http://schemas.microsoft.com/office/drawing/2014/main" id="{D4A28745-B33D-9C8D-81FD-8E325C9D0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058" y="772715"/>
            <a:ext cx="4449280" cy="575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90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a dirt road&#10;&#10;Description automatically generated">
            <a:extLst>
              <a:ext uri="{FF2B5EF4-FFF2-40B4-BE49-F238E27FC236}">
                <a16:creationId xmlns:a16="http://schemas.microsoft.com/office/drawing/2014/main" id="{18971C91-3208-DC04-5B46-BAF0EB1598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8" t="23288" r="8478" b="21644"/>
          <a:stretch/>
        </p:blipFill>
        <p:spPr>
          <a:xfrm>
            <a:off x="2893513" y="1440493"/>
            <a:ext cx="8874690" cy="37765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Flooding Overview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F0717D4-53DA-DE81-403D-45D3C53E0B01}"/>
              </a:ext>
            </a:extLst>
          </p:cNvPr>
          <p:cNvSpPr/>
          <p:nvPr/>
        </p:nvSpPr>
        <p:spPr>
          <a:xfrm>
            <a:off x="8154445" y="2448837"/>
            <a:ext cx="1346548" cy="8517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252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EA5D38-5AE6-3C80-0D44-1DD419D1577E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Middle Bend</a:t>
            </a:r>
          </a:p>
        </p:txBody>
      </p:sp>
      <p:pic>
        <p:nvPicPr>
          <p:cNvPr id="4" name="Picture 3" descr="Aerial view of a river and a river&#10;&#10;Description automatically generated">
            <a:extLst>
              <a:ext uri="{FF2B5EF4-FFF2-40B4-BE49-F238E27FC236}">
                <a16:creationId xmlns:a16="http://schemas.microsoft.com/office/drawing/2014/main" id="{251D7EB5-482F-72E6-E3EB-9543F4D862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34" t="6666" r="50000" b="6393"/>
          <a:stretch/>
        </p:blipFill>
        <p:spPr>
          <a:xfrm>
            <a:off x="3052712" y="866660"/>
            <a:ext cx="4404873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erial view of a river and a river&#10;&#10;Description automatically generated">
            <a:extLst>
              <a:ext uri="{FF2B5EF4-FFF2-40B4-BE49-F238E27FC236}">
                <a16:creationId xmlns:a16="http://schemas.microsoft.com/office/drawing/2014/main" id="{4B21C7F9-27E5-1F9C-468A-3C2A4190BD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227" t="7062" r="4839" b="7525"/>
          <a:stretch/>
        </p:blipFill>
        <p:spPr>
          <a:xfrm>
            <a:off x="7778663" y="866659"/>
            <a:ext cx="4162823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5015F8-AA59-F2BD-8D2E-0B6DCE02A347}"/>
              </a:ext>
            </a:extLst>
          </p:cNvPr>
          <p:cNvSpPr txBox="1"/>
          <p:nvPr/>
        </p:nvSpPr>
        <p:spPr>
          <a:xfrm>
            <a:off x="3114516" y="6085009"/>
            <a:ext cx="174169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Spring 2023, </a:t>
            </a:r>
            <a:r>
              <a:rPr lang="en-US" sz="1000" dirty="0" err="1">
                <a:solidFill>
                  <a:srgbClr val="002060"/>
                </a:solidFill>
              </a:rPr>
              <a:t>NearMaps</a:t>
            </a:r>
            <a:r>
              <a:rPr lang="en-US" sz="1000" dirty="0">
                <a:solidFill>
                  <a:srgbClr val="002060"/>
                </a:solidFill>
              </a:rPr>
              <a:t> Aerial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645A8-F50D-C220-E11C-BE69371EE7BE}"/>
              </a:ext>
            </a:extLst>
          </p:cNvPr>
          <p:cNvSpPr txBox="1"/>
          <p:nvPr/>
        </p:nvSpPr>
        <p:spPr>
          <a:xfrm>
            <a:off x="7873998" y="6082369"/>
            <a:ext cx="176854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July 2023, Matrix Drone Image</a:t>
            </a:r>
          </a:p>
        </p:txBody>
      </p:sp>
    </p:spTree>
    <p:extLst>
      <p:ext uri="{BB962C8B-B14F-4D97-AF65-F5344CB8AC3E}">
        <p14:creationId xmlns:p14="http://schemas.microsoft.com/office/powerpoint/2010/main" val="2599725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9A7D41-50B6-4F69-01BB-1D723973BEFA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Middle Bend</a:t>
            </a:r>
          </a:p>
        </p:txBody>
      </p:sp>
      <p:pic>
        <p:nvPicPr>
          <p:cNvPr id="6" name="Picture 5" descr="A river with a tree in the background&#10;&#10;Description automatically generated">
            <a:extLst>
              <a:ext uri="{FF2B5EF4-FFF2-40B4-BE49-F238E27FC236}">
                <a16:creationId xmlns:a16="http://schemas.microsoft.com/office/drawing/2014/main" id="{50E54E2F-2F26-8438-B1D7-9411C7DCC5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81" t="-48" r="36319" b="11160"/>
          <a:stretch/>
        </p:blipFill>
        <p:spPr>
          <a:xfrm rot="5400000">
            <a:off x="3378463" y="891600"/>
            <a:ext cx="3383280" cy="4511040"/>
          </a:xfrm>
          <a:prstGeom prst="rect">
            <a:avLst/>
          </a:prstGeom>
        </p:spPr>
      </p:pic>
      <p:pic>
        <p:nvPicPr>
          <p:cNvPr id="8" name="Picture 7" descr="A river flowing through a dry land&#10;&#10;Description automatically generated">
            <a:extLst>
              <a:ext uri="{FF2B5EF4-FFF2-40B4-BE49-F238E27FC236}">
                <a16:creationId xmlns:a16="http://schemas.microsoft.com/office/drawing/2014/main" id="{8CEB33E4-8F1D-2850-AC92-C8B3B03DB2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585" y="1455480"/>
            <a:ext cx="4511039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97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a dirt road&#10;&#10;Description automatically generated">
            <a:extLst>
              <a:ext uri="{FF2B5EF4-FFF2-40B4-BE49-F238E27FC236}">
                <a16:creationId xmlns:a16="http://schemas.microsoft.com/office/drawing/2014/main" id="{3289344E-D779-AE74-7378-8058A05DD6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8" t="23288" r="8478" b="21644"/>
          <a:stretch/>
        </p:blipFill>
        <p:spPr>
          <a:xfrm>
            <a:off x="2893513" y="1440493"/>
            <a:ext cx="8874690" cy="37765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Flooding Overview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F0717D4-53DA-DE81-403D-45D3C53E0B01}"/>
              </a:ext>
            </a:extLst>
          </p:cNvPr>
          <p:cNvSpPr/>
          <p:nvPr/>
        </p:nvSpPr>
        <p:spPr>
          <a:xfrm>
            <a:off x="6394538" y="3551128"/>
            <a:ext cx="1346548" cy="8517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46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Lower Bend</a:t>
            </a:r>
          </a:p>
        </p:txBody>
      </p:sp>
      <p:pic>
        <p:nvPicPr>
          <p:cNvPr id="6" name="Picture 5" descr="A close-up of a river&#10;&#10;Description automatically generated">
            <a:extLst>
              <a:ext uri="{FF2B5EF4-FFF2-40B4-BE49-F238E27FC236}">
                <a16:creationId xmlns:a16="http://schemas.microsoft.com/office/drawing/2014/main" id="{A2FFCA6E-F3E1-5870-4379-17FBB45EDF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35" t="7306" r="4932" b="6484"/>
          <a:stretch/>
        </p:blipFill>
        <p:spPr>
          <a:xfrm>
            <a:off x="7647140" y="841332"/>
            <a:ext cx="4143860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lose-up of a river&#10;&#10;Description automatically generated">
            <a:extLst>
              <a:ext uri="{FF2B5EF4-FFF2-40B4-BE49-F238E27FC236}">
                <a16:creationId xmlns:a16="http://schemas.microsoft.com/office/drawing/2014/main" id="{20EC787C-9216-C04D-CE2C-FDF1D9645C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65" t="7443" r="52402" b="6347"/>
          <a:stretch/>
        </p:blipFill>
        <p:spPr>
          <a:xfrm>
            <a:off x="3052460" y="841332"/>
            <a:ext cx="4143860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221529-108D-E22F-3E8A-C254996F4C66}"/>
              </a:ext>
            </a:extLst>
          </p:cNvPr>
          <p:cNvSpPr txBox="1"/>
          <p:nvPr/>
        </p:nvSpPr>
        <p:spPr>
          <a:xfrm>
            <a:off x="9922003" y="6016668"/>
            <a:ext cx="176854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July 2023, Matrix Drone Image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1D6EEB-7202-076A-4547-CE8D2387AC73}"/>
              </a:ext>
            </a:extLst>
          </p:cNvPr>
          <p:cNvSpPr txBox="1"/>
          <p:nvPr/>
        </p:nvSpPr>
        <p:spPr>
          <a:xfrm>
            <a:off x="5394253" y="6016667"/>
            <a:ext cx="174169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Spring 2023, </a:t>
            </a:r>
            <a:r>
              <a:rPr lang="en-US" sz="1000" dirty="0" err="1">
                <a:solidFill>
                  <a:srgbClr val="002060"/>
                </a:solidFill>
              </a:rPr>
              <a:t>NearMaps</a:t>
            </a:r>
            <a:r>
              <a:rPr lang="en-US" sz="1000" dirty="0">
                <a:solidFill>
                  <a:srgbClr val="002060"/>
                </a:solidFill>
              </a:rPr>
              <a:t> Aerial</a:t>
            </a:r>
          </a:p>
        </p:txBody>
      </p:sp>
    </p:spTree>
    <p:extLst>
      <p:ext uri="{BB962C8B-B14F-4D97-AF65-F5344CB8AC3E}">
        <p14:creationId xmlns:p14="http://schemas.microsoft.com/office/powerpoint/2010/main" val="1205685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Lower Bend</a:t>
            </a:r>
          </a:p>
        </p:txBody>
      </p:sp>
      <p:pic>
        <p:nvPicPr>
          <p:cNvPr id="4" name="Picture 3" descr="A muddy area with rocks and trees&#10;&#10;Description automatically generated">
            <a:extLst>
              <a:ext uri="{FF2B5EF4-FFF2-40B4-BE49-F238E27FC236}">
                <a16:creationId xmlns:a16="http://schemas.microsoft.com/office/drawing/2014/main" id="{0CB3660F-6540-A4E1-53E3-0238F0AA2E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848" y="3657600"/>
            <a:ext cx="3657600" cy="2743200"/>
          </a:xfrm>
          <a:prstGeom prst="rect">
            <a:avLst/>
          </a:prstGeom>
        </p:spPr>
      </p:pic>
      <p:pic>
        <p:nvPicPr>
          <p:cNvPr id="10" name="Picture 9" descr="A dog walking on a rocky shore of a river&#10;&#10;Description automatically generated">
            <a:extLst>
              <a:ext uri="{FF2B5EF4-FFF2-40B4-BE49-F238E27FC236}">
                <a16:creationId xmlns:a16="http://schemas.microsoft.com/office/drawing/2014/main" id="{B11A10C7-17AF-CA09-96F6-B89767C37E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090" y="772715"/>
            <a:ext cx="3657600" cy="2743200"/>
          </a:xfrm>
          <a:prstGeom prst="rect">
            <a:avLst/>
          </a:prstGeom>
        </p:spPr>
      </p:pic>
      <p:pic>
        <p:nvPicPr>
          <p:cNvPr id="12" name="Picture 11" descr="A muddy river with rocks and trees&#10;&#10;Description automatically generated with medium confidence">
            <a:extLst>
              <a:ext uri="{FF2B5EF4-FFF2-40B4-BE49-F238E27FC236}">
                <a16:creationId xmlns:a16="http://schemas.microsoft.com/office/drawing/2014/main" id="{F604722A-66F3-2433-8327-6F4AA92741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655204" y="1383725"/>
            <a:ext cx="5803708" cy="43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06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F7E0DE-3E97-4FBC-9399-183388302D8D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Highway 47 Bridge </a:t>
            </a:r>
          </a:p>
        </p:txBody>
      </p:sp>
      <p:pic>
        <p:nvPicPr>
          <p:cNvPr id="4" name="Picture 3" descr="A dirt road with plants and a bridge in the background&#10;&#10;Description automatically generated">
            <a:extLst>
              <a:ext uri="{FF2B5EF4-FFF2-40B4-BE49-F238E27FC236}">
                <a16:creationId xmlns:a16="http://schemas.microsoft.com/office/drawing/2014/main" id="{30ECFEFE-E6D3-D5F1-E2F7-BC92894C9E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920" y="1221331"/>
            <a:ext cx="3657600" cy="2743200"/>
          </a:xfrm>
          <a:prstGeom prst="rect">
            <a:avLst/>
          </a:prstGeom>
        </p:spPr>
      </p:pic>
      <p:pic>
        <p:nvPicPr>
          <p:cNvPr id="6" name="Picture 5" descr="A river running through a field&#10;&#10;Description automatically generated">
            <a:extLst>
              <a:ext uri="{FF2B5EF4-FFF2-40B4-BE49-F238E27FC236}">
                <a16:creationId xmlns:a16="http://schemas.microsoft.com/office/drawing/2014/main" id="{E5035432-739F-BAAC-2AD2-F686712EE9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920" y="4032257"/>
            <a:ext cx="3657600" cy="2743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1FBD280-D101-BFB6-974C-C1774C47ADE3}"/>
              </a:ext>
            </a:extLst>
          </p:cNvPr>
          <p:cNvSpPr/>
          <p:nvPr/>
        </p:nvSpPr>
        <p:spPr>
          <a:xfrm>
            <a:off x="3051616" y="772715"/>
            <a:ext cx="473070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Not at risk at this time</a:t>
            </a:r>
          </a:p>
        </p:txBody>
      </p:sp>
      <p:pic>
        <p:nvPicPr>
          <p:cNvPr id="9" name="Picture 8" descr="A close-up of a map&#10;&#10;Description automatically generated">
            <a:extLst>
              <a:ext uri="{FF2B5EF4-FFF2-40B4-BE49-F238E27FC236}">
                <a16:creationId xmlns:a16="http://schemas.microsoft.com/office/drawing/2014/main" id="{7A667DD2-C26E-1B7E-59F8-2747CFDEBD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876" t="6393" r="4873" b="7032"/>
          <a:stretch/>
        </p:blipFill>
        <p:spPr>
          <a:xfrm>
            <a:off x="7257387" y="772715"/>
            <a:ext cx="4478055" cy="593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22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FADAC-D8C2-456C-F92C-95303FBBD4ED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Recommendations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662F02-3999-184A-60BC-507C7C823A41}"/>
              </a:ext>
            </a:extLst>
          </p:cNvPr>
          <p:cNvSpPr/>
          <p:nvPr/>
        </p:nvSpPr>
        <p:spPr>
          <a:xfrm>
            <a:off x="7322992" y="909918"/>
            <a:ext cx="4730707" cy="506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002060"/>
                </a:solidFill>
              </a:rPr>
              <a:t>Eagleridge</a:t>
            </a:r>
            <a:r>
              <a:rPr lang="en-US" sz="2400" b="1" dirty="0">
                <a:solidFill>
                  <a:srgbClr val="002060"/>
                </a:solidFill>
              </a:rPr>
              <a:t> project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</a:rPr>
              <a:t>Removal of the bollards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Upper bend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</a:rPr>
              <a:t>Rebuild riprap bend protection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</a:rPr>
              <a:t>Reestablish design channel cross section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Middle bend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</a:rPr>
              <a:t>Repair lower half of riprap bend protection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</a:rPr>
              <a:t>Regrade point bar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2C886A-E264-9644-47DE-1DE95BC34D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875153"/>
              </p:ext>
            </p:extLst>
          </p:nvPr>
        </p:nvGraphicFramePr>
        <p:xfrm>
          <a:off x="7166419" y="5609539"/>
          <a:ext cx="4642148" cy="95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9135">
                  <a:extLst>
                    <a:ext uri="{9D8B030D-6E8A-4147-A177-3AD203B41FA5}">
                      <a16:colId xmlns:a16="http://schemas.microsoft.com/office/drawing/2014/main" val="3819747891"/>
                    </a:ext>
                  </a:extLst>
                </a:gridCol>
                <a:gridCol w="1753013">
                  <a:extLst>
                    <a:ext uri="{9D8B030D-6E8A-4147-A177-3AD203B41FA5}">
                      <a16:colId xmlns:a16="http://schemas.microsoft.com/office/drawing/2014/main" val="3032364097"/>
                    </a:ext>
                  </a:extLst>
                </a:gridCol>
              </a:tblGrid>
              <a:tr h="3187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Cost Estimate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$1,294,425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2310764"/>
                  </a:ext>
                </a:extLst>
              </a:tr>
              <a:tr h="3187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AACE Class 4 Low Estimate (-30%)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$1,100,261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3475397"/>
                  </a:ext>
                </a:extLst>
              </a:tr>
              <a:tr h="3187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AACE Class 4 Upper Estimate (+50%)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$1,553,310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9177721"/>
                  </a:ext>
                </a:extLst>
              </a:tr>
            </a:tbl>
          </a:graphicData>
        </a:graphic>
      </p:graphicFrame>
      <p:pic>
        <p:nvPicPr>
          <p:cNvPr id="8" name="Picture 7" descr="A group of rocks next to a body of water&#10;&#10;Description automatically generated">
            <a:extLst>
              <a:ext uri="{FF2B5EF4-FFF2-40B4-BE49-F238E27FC236}">
                <a16:creationId xmlns:a16="http://schemas.microsoft.com/office/drawing/2014/main" id="{DDCD1F5D-F093-C83A-0510-7E08C7024C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66" r="13566"/>
          <a:stretch/>
        </p:blipFill>
        <p:spPr>
          <a:xfrm>
            <a:off x="2912189" y="1115662"/>
            <a:ext cx="4086488" cy="4206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1546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E0781E-528F-5DE6-359F-45BCBA6AA91F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Highway 47 Project Background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9F7CA6-10B0-C8F8-9397-58656A3B81B6}"/>
              </a:ext>
            </a:extLst>
          </p:cNvPr>
          <p:cNvSpPr/>
          <p:nvPr/>
        </p:nvSpPr>
        <p:spPr>
          <a:xfrm>
            <a:off x="7304203" y="1179228"/>
            <a:ext cx="473070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3,000 ft upstream of the Highway 47 Bridge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Completed in partnership with the District and CDOT.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Construction completed August 2018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Budget: $6.0 Million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District: $4.5 Million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CDOT: $1.5 Million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11" name="Picture 10" descr="A map of a desert&#10;&#10;Description automatically generated with medium confidence">
            <a:extLst>
              <a:ext uri="{FF2B5EF4-FFF2-40B4-BE49-F238E27FC236}">
                <a16:creationId xmlns:a16="http://schemas.microsoft.com/office/drawing/2014/main" id="{2A796395-0D79-A8B7-61B1-52D163E21F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462" r="7886" b="12923"/>
          <a:stretch/>
        </p:blipFill>
        <p:spPr>
          <a:xfrm>
            <a:off x="3097927" y="928468"/>
            <a:ext cx="3202054" cy="5606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4790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EB7114-28A9-7984-7C3F-3C1DB366A013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Highway 47 Project Background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CD6031-8758-9A71-0E10-9A49867C208F}"/>
              </a:ext>
            </a:extLst>
          </p:cNvPr>
          <p:cNvSpPr/>
          <p:nvPr/>
        </p:nvSpPr>
        <p:spPr>
          <a:xfrm>
            <a:off x="7304203" y="1179228"/>
            <a:ext cx="4730707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Project objectives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Infrastructure protection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Channel realignment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Restoration of native vegetation 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Project Impact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Highway 47 bridge protected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Reduction of 9,200 tons of sediment per year</a:t>
            </a:r>
          </a:p>
          <a:p>
            <a:pPr marL="800100" lvl="1" indent="-3429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060"/>
                </a:solidFill>
              </a:rPr>
              <a:t>Over 8.2 AC revegetated</a:t>
            </a:r>
          </a:p>
        </p:txBody>
      </p:sp>
      <p:pic>
        <p:nvPicPr>
          <p:cNvPr id="7" name="Picture 6" descr="A river with rocks and a bridge&#10;&#10;Description automatically generated">
            <a:extLst>
              <a:ext uri="{FF2B5EF4-FFF2-40B4-BE49-F238E27FC236}">
                <a16:creationId xmlns:a16="http://schemas.microsoft.com/office/drawing/2014/main" id="{FB48406D-D90A-63F9-6BD2-F4F9E58A89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998" y="847364"/>
            <a:ext cx="3901439" cy="2926080"/>
          </a:xfrm>
          <a:prstGeom prst="rect">
            <a:avLst/>
          </a:prstGeom>
        </p:spPr>
      </p:pic>
      <p:pic>
        <p:nvPicPr>
          <p:cNvPr id="9" name="Picture 8" descr="A bridge over a river&#10;&#10;Description automatically generated">
            <a:extLst>
              <a:ext uri="{FF2B5EF4-FFF2-40B4-BE49-F238E27FC236}">
                <a16:creationId xmlns:a16="http://schemas.microsoft.com/office/drawing/2014/main" id="{1C2A3E15-8B0E-9D11-6B01-DC6C0A8FE4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998" y="3840478"/>
            <a:ext cx="3901440" cy="29260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A5C050-D4AA-8F57-0DA0-AB9D2EE31273}"/>
              </a:ext>
            </a:extLst>
          </p:cNvPr>
          <p:cNvSpPr txBox="1"/>
          <p:nvPr/>
        </p:nvSpPr>
        <p:spPr>
          <a:xfrm>
            <a:off x="5967785" y="3429000"/>
            <a:ext cx="896478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October 2017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5EF1F1-D2DF-11C6-5CAE-CE845D3518CE}"/>
              </a:ext>
            </a:extLst>
          </p:cNvPr>
          <p:cNvSpPr txBox="1"/>
          <p:nvPr/>
        </p:nvSpPr>
        <p:spPr>
          <a:xfrm>
            <a:off x="5967785" y="6422114"/>
            <a:ext cx="896478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August 2019</a:t>
            </a:r>
          </a:p>
        </p:txBody>
      </p:sp>
    </p:spTree>
    <p:extLst>
      <p:ext uri="{BB962C8B-B14F-4D97-AF65-F5344CB8AC3E}">
        <p14:creationId xmlns:p14="http://schemas.microsoft.com/office/powerpoint/2010/main" val="1602199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C876841E-6DDA-2272-9511-21AB1C1C1073}"/>
              </a:ext>
            </a:extLst>
          </p:cNvPr>
          <p:cNvSpPr/>
          <p:nvPr/>
        </p:nvSpPr>
        <p:spPr>
          <a:xfrm>
            <a:off x="3426895" y="847363"/>
            <a:ext cx="432092" cy="4812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4204DF-FBC3-C36E-0E74-EA8510A42BB6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Gage Hydrology</a:t>
            </a:r>
          </a:p>
        </p:txBody>
      </p:sp>
      <p:pic>
        <p:nvPicPr>
          <p:cNvPr id="4" name="Picture 3" descr="A graph of a number of people&#10;&#10;Description automatically generated">
            <a:extLst>
              <a:ext uri="{FF2B5EF4-FFF2-40B4-BE49-F238E27FC236}">
                <a16:creationId xmlns:a16="http://schemas.microsoft.com/office/drawing/2014/main" id="{9C72A381-0D46-D66C-4647-A44196057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777" y="847364"/>
            <a:ext cx="7241088" cy="481269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7429A7-0703-DC87-FF09-D054A655B3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052089"/>
              </p:ext>
            </p:extLst>
          </p:nvPr>
        </p:nvGraphicFramePr>
        <p:xfrm>
          <a:off x="4039355" y="6114748"/>
          <a:ext cx="6823931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7825">
                  <a:extLst>
                    <a:ext uri="{9D8B030D-6E8A-4147-A177-3AD203B41FA5}">
                      <a16:colId xmlns:a16="http://schemas.microsoft.com/office/drawing/2014/main" val="567943893"/>
                    </a:ext>
                  </a:extLst>
                </a:gridCol>
                <a:gridCol w="662989">
                  <a:extLst>
                    <a:ext uri="{9D8B030D-6E8A-4147-A177-3AD203B41FA5}">
                      <a16:colId xmlns:a16="http://schemas.microsoft.com/office/drawing/2014/main" val="2685775254"/>
                    </a:ext>
                  </a:extLst>
                </a:gridCol>
                <a:gridCol w="669457">
                  <a:extLst>
                    <a:ext uri="{9D8B030D-6E8A-4147-A177-3AD203B41FA5}">
                      <a16:colId xmlns:a16="http://schemas.microsoft.com/office/drawing/2014/main" val="150090912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2331273261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2635745060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2284895416"/>
                    </a:ext>
                  </a:extLst>
                </a:gridCol>
                <a:gridCol w="661048">
                  <a:extLst>
                    <a:ext uri="{9D8B030D-6E8A-4147-A177-3AD203B41FA5}">
                      <a16:colId xmlns:a16="http://schemas.microsoft.com/office/drawing/2014/main" val="2034951991"/>
                    </a:ext>
                  </a:extLst>
                </a:gridCol>
                <a:gridCol w="653286">
                  <a:extLst>
                    <a:ext uri="{9D8B030D-6E8A-4147-A177-3AD203B41FA5}">
                      <a16:colId xmlns:a16="http://schemas.microsoft.com/office/drawing/2014/main" val="2348023504"/>
                    </a:ext>
                  </a:extLst>
                </a:gridCol>
                <a:gridCol w="714734">
                  <a:extLst>
                    <a:ext uri="{9D8B030D-6E8A-4147-A177-3AD203B41FA5}">
                      <a16:colId xmlns:a16="http://schemas.microsoft.com/office/drawing/2014/main" val="2586909951"/>
                    </a:ext>
                  </a:extLst>
                </a:gridCol>
                <a:gridCol w="714734">
                  <a:extLst>
                    <a:ext uri="{9D8B030D-6E8A-4147-A177-3AD203B41FA5}">
                      <a16:colId xmlns:a16="http://schemas.microsoft.com/office/drawing/2014/main" val="7152550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Recurrence Interval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Mean Annual Flow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Bankfull Flow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2-Year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5-Year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10-Year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June 16, 2015 Event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50-Year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100-Year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500-Year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6329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Discharge (ft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r>
                        <a:rPr lang="en-US" sz="800" dirty="0">
                          <a:effectLst/>
                        </a:rPr>
                        <a:t>/s)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2,990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4,600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9,500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14,400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18,500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30,200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39,600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70,000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674464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D1DE8B2-E6D7-4F77-D54B-B539C3047CA2}"/>
              </a:ext>
            </a:extLst>
          </p:cNvPr>
          <p:cNvSpPr txBox="1"/>
          <p:nvPr/>
        </p:nvSpPr>
        <p:spPr>
          <a:xfrm>
            <a:off x="3280133" y="5687347"/>
            <a:ext cx="2037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Design Hydrology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810A56F-8F2B-74CF-171F-C498AF949E79}"/>
              </a:ext>
            </a:extLst>
          </p:cNvPr>
          <p:cNvCxnSpPr>
            <a:cxnSpLocks/>
          </p:cNvCxnSpPr>
          <p:nvPr/>
        </p:nvCxnSpPr>
        <p:spPr>
          <a:xfrm>
            <a:off x="4246323" y="4020855"/>
            <a:ext cx="67726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427652B-386E-C746-0DE0-CF8B6A3D6CA2}"/>
              </a:ext>
            </a:extLst>
          </p:cNvPr>
          <p:cNvCxnSpPr>
            <a:cxnSpLocks/>
          </p:cNvCxnSpPr>
          <p:nvPr/>
        </p:nvCxnSpPr>
        <p:spPr>
          <a:xfrm>
            <a:off x="4246323" y="2726499"/>
            <a:ext cx="67726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0C5CA9-D9ED-2CB2-7AED-BD83B71D6B44}"/>
              </a:ext>
            </a:extLst>
          </p:cNvPr>
          <p:cNvCxnSpPr>
            <a:cxnSpLocks/>
          </p:cNvCxnSpPr>
          <p:nvPr/>
        </p:nvCxnSpPr>
        <p:spPr>
          <a:xfrm>
            <a:off x="4246323" y="2588713"/>
            <a:ext cx="67726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1AC2B9-F86B-AF33-D91B-0C81EDB8827B}"/>
              </a:ext>
            </a:extLst>
          </p:cNvPr>
          <p:cNvCxnSpPr>
            <a:cxnSpLocks/>
          </p:cNvCxnSpPr>
          <p:nvPr/>
        </p:nvCxnSpPr>
        <p:spPr>
          <a:xfrm>
            <a:off x="4246323" y="2125250"/>
            <a:ext cx="67726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786F8C2-A17D-3225-A066-268996829F8A}"/>
              </a:ext>
            </a:extLst>
          </p:cNvPr>
          <p:cNvSpPr txBox="1"/>
          <p:nvPr/>
        </p:nvSpPr>
        <p:spPr>
          <a:xfrm>
            <a:off x="3787560" y="2044458"/>
            <a:ext cx="451498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10-year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D8B02D-3F84-C0DF-C5BD-C3E45068522E}"/>
              </a:ext>
            </a:extLst>
          </p:cNvPr>
          <p:cNvSpPr txBox="1"/>
          <p:nvPr/>
        </p:nvSpPr>
        <p:spPr>
          <a:xfrm>
            <a:off x="9681702" y="5311364"/>
            <a:ext cx="1250663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Project Assessment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EFFACCB-2729-CB1C-3F1C-D3733006E9EB}"/>
              </a:ext>
            </a:extLst>
          </p:cNvPr>
          <p:cNvCxnSpPr>
            <a:cxnSpLocks/>
          </p:cNvCxnSpPr>
          <p:nvPr/>
        </p:nvCxnSpPr>
        <p:spPr>
          <a:xfrm flipV="1">
            <a:off x="10307034" y="1803748"/>
            <a:ext cx="0" cy="35656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309CCA4A-0E96-B5AD-5487-651F6E04B7E2}"/>
              </a:ext>
            </a:extLst>
          </p:cNvPr>
          <p:cNvSpPr/>
          <p:nvPr/>
        </p:nvSpPr>
        <p:spPr>
          <a:xfrm>
            <a:off x="4484316" y="1671201"/>
            <a:ext cx="2761989" cy="201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8CF43D7-D7E8-8E97-F6C3-98206B82BFC9}"/>
              </a:ext>
            </a:extLst>
          </p:cNvPr>
          <p:cNvSpPr txBox="1"/>
          <p:nvPr/>
        </p:nvSpPr>
        <p:spPr>
          <a:xfrm>
            <a:off x="3811806" y="2507235"/>
            <a:ext cx="381581" cy="16313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2-year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9FDCFC-B9CE-98BE-8DE8-85AEA170CC8C}"/>
              </a:ext>
            </a:extLst>
          </p:cNvPr>
          <p:cNvSpPr txBox="1"/>
          <p:nvPr/>
        </p:nvSpPr>
        <p:spPr>
          <a:xfrm>
            <a:off x="3785340" y="2670365"/>
            <a:ext cx="451498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Bankfull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BBFF52-22B0-9F9C-36F0-FEAF26E6A81E}"/>
              </a:ext>
            </a:extLst>
          </p:cNvPr>
          <p:cNvSpPr txBox="1"/>
          <p:nvPr/>
        </p:nvSpPr>
        <p:spPr>
          <a:xfrm>
            <a:off x="3502595" y="3938227"/>
            <a:ext cx="742112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Mean Annual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E13C03F-F20E-921F-BAD3-0A8890C3CCD2}"/>
              </a:ext>
            </a:extLst>
          </p:cNvPr>
          <p:cNvSpPr/>
          <p:nvPr/>
        </p:nvSpPr>
        <p:spPr>
          <a:xfrm>
            <a:off x="11048426" y="847362"/>
            <a:ext cx="432092" cy="4812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3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Site Aerial – Spring 2023</a:t>
            </a:r>
          </a:p>
        </p:txBody>
      </p:sp>
      <p:pic>
        <p:nvPicPr>
          <p:cNvPr id="5" name="Picture 4" descr="A map of a desert">
            <a:extLst>
              <a:ext uri="{FF2B5EF4-FFF2-40B4-BE49-F238E27FC236}">
                <a16:creationId xmlns:a16="http://schemas.microsoft.com/office/drawing/2014/main" id="{FC82D209-A013-2574-55E4-7CAC6802EC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47" t="26462" r="7886" b="12923"/>
          <a:stretch/>
        </p:blipFill>
        <p:spPr>
          <a:xfrm rot="5400000">
            <a:off x="5320888" y="-1233440"/>
            <a:ext cx="3987797" cy="910061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53941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map of a dirt road&#10;&#10;Description automatically generated">
            <a:extLst>
              <a:ext uri="{FF2B5EF4-FFF2-40B4-BE49-F238E27FC236}">
                <a16:creationId xmlns:a16="http://schemas.microsoft.com/office/drawing/2014/main" id="{02200D19-7457-F5E7-CB6B-EEF8FC7D3C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8" t="23288" r="8478" b="21644"/>
          <a:stretch/>
        </p:blipFill>
        <p:spPr>
          <a:xfrm>
            <a:off x="2893513" y="1440493"/>
            <a:ext cx="8874690" cy="37765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Flooding Overview</a:t>
            </a:r>
          </a:p>
        </p:txBody>
      </p:sp>
    </p:spTree>
    <p:extLst>
      <p:ext uri="{BB962C8B-B14F-4D97-AF65-F5344CB8AC3E}">
        <p14:creationId xmlns:p14="http://schemas.microsoft.com/office/powerpoint/2010/main" val="3807692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map of a dirt road&#10;&#10;Description automatically generated">
            <a:extLst>
              <a:ext uri="{FF2B5EF4-FFF2-40B4-BE49-F238E27FC236}">
                <a16:creationId xmlns:a16="http://schemas.microsoft.com/office/drawing/2014/main" id="{02200D19-7457-F5E7-CB6B-EEF8FC7D3C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8" t="23288" r="8478" b="21644"/>
          <a:stretch/>
        </p:blipFill>
        <p:spPr>
          <a:xfrm>
            <a:off x="2893513" y="1440493"/>
            <a:ext cx="8874690" cy="37765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70742" y="126384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Flooding Overview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35C4795-CBA9-8CCB-0255-99CB87C78C21}"/>
              </a:ext>
            </a:extLst>
          </p:cNvPr>
          <p:cNvSpPr/>
          <p:nvPr/>
        </p:nvSpPr>
        <p:spPr>
          <a:xfrm>
            <a:off x="9920614" y="2361157"/>
            <a:ext cx="914400" cy="156575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72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661173-FBEB-FF74-7C7D-8D6151B6E8D6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Channel Migration at the Bollards</a:t>
            </a:r>
          </a:p>
        </p:txBody>
      </p:sp>
      <p:pic>
        <p:nvPicPr>
          <p:cNvPr id="4" name="Picture 3" descr="A comparison of land with a river&#10;&#10;Description automatically generated with medium confidence">
            <a:extLst>
              <a:ext uri="{FF2B5EF4-FFF2-40B4-BE49-F238E27FC236}">
                <a16:creationId xmlns:a16="http://schemas.microsoft.com/office/drawing/2014/main" id="{ED990FD0-BF0E-5027-5FB5-4A31B32EBC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0" t="7454" r="54957" b="6701"/>
          <a:stretch/>
        </p:blipFill>
        <p:spPr>
          <a:xfrm>
            <a:off x="7661226" y="899080"/>
            <a:ext cx="4075611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omparison of land with a river&#10;&#10;Description automatically generated with medium confidence">
            <a:extLst>
              <a:ext uri="{FF2B5EF4-FFF2-40B4-BE49-F238E27FC236}">
                <a16:creationId xmlns:a16="http://schemas.microsoft.com/office/drawing/2014/main" id="{9117D817-0BDC-44D1-7E87-727D5E3DBA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250" t="7077" r="5487" b="7077"/>
          <a:stretch/>
        </p:blipFill>
        <p:spPr>
          <a:xfrm>
            <a:off x="3101219" y="899080"/>
            <a:ext cx="4075611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F2E240-B6D1-1A9A-22EF-573C2B84A250}"/>
              </a:ext>
            </a:extLst>
          </p:cNvPr>
          <p:cNvSpPr txBox="1"/>
          <p:nvPr/>
        </p:nvSpPr>
        <p:spPr>
          <a:xfrm>
            <a:off x="5331623" y="6086330"/>
            <a:ext cx="174169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Spring 2023, </a:t>
            </a:r>
            <a:r>
              <a:rPr lang="en-US" sz="1000" dirty="0" err="1">
                <a:solidFill>
                  <a:srgbClr val="002060"/>
                </a:solidFill>
              </a:rPr>
              <a:t>NearMaps</a:t>
            </a:r>
            <a:r>
              <a:rPr lang="en-US" sz="1000" dirty="0">
                <a:solidFill>
                  <a:srgbClr val="002060"/>
                </a:solidFill>
              </a:rPr>
              <a:t> Aerial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9759F-481A-8C75-3ADD-F7817345FC26}"/>
              </a:ext>
            </a:extLst>
          </p:cNvPr>
          <p:cNvSpPr txBox="1"/>
          <p:nvPr/>
        </p:nvSpPr>
        <p:spPr>
          <a:xfrm>
            <a:off x="9924450" y="6086329"/>
            <a:ext cx="176854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July 2023, Matrix Drone Image</a:t>
            </a:r>
          </a:p>
        </p:txBody>
      </p:sp>
    </p:spTree>
    <p:extLst>
      <p:ext uri="{BB962C8B-B14F-4D97-AF65-F5344CB8AC3E}">
        <p14:creationId xmlns:p14="http://schemas.microsoft.com/office/powerpoint/2010/main" val="865669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iver running through a dry field&#10;&#10;Description automatically generated">
            <a:extLst>
              <a:ext uri="{FF2B5EF4-FFF2-40B4-BE49-F238E27FC236}">
                <a16:creationId xmlns:a16="http://schemas.microsoft.com/office/drawing/2014/main" id="{53D0DE8D-136E-C84E-E67B-8BFF2B2104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139" y="847362"/>
            <a:ext cx="4632961" cy="3474720"/>
          </a:xfrm>
          <a:prstGeom prst="rect">
            <a:avLst/>
          </a:prstGeom>
        </p:spPr>
      </p:pic>
      <p:pic>
        <p:nvPicPr>
          <p:cNvPr id="9" name="Picture 8" descr="A low angle view of a muddy area&#10;&#10;Description automatically generated">
            <a:extLst>
              <a:ext uri="{FF2B5EF4-FFF2-40B4-BE49-F238E27FC236}">
                <a16:creationId xmlns:a16="http://schemas.microsoft.com/office/drawing/2014/main" id="{27F13464-2538-2BF2-B1A3-653422A0D4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451321" y="847362"/>
            <a:ext cx="4632960" cy="34747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6906AF8-6355-2522-064E-0C2F9C80B3D6}"/>
              </a:ext>
            </a:extLst>
          </p:cNvPr>
          <p:cNvSpPr txBox="1"/>
          <p:nvPr/>
        </p:nvSpPr>
        <p:spPr>
          <a:xfrm>
            <a:off x="2764478" y="201033"/>
            <a:ext cx="9373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Pre-Flooding Pictures – November 2022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F9EF34-0F44-228D-B76B-E706E2F47B02}"/>
              </a:ext>
            </a:extLst>
          </p:cNvPr>
          <p:cNvSpPr txBox="1"/>
          <p:nvPr/>
        </p:nvSpPr>
        <p:spPr>
          <a:xfrm>
            <a:off x="5085471" y="3998741"/>
            <a:ext cx="216565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Looking upstream toward the Bollards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CD2A58-E468-88D3-52B7-146C7FDA8BA9}"/>
              </a:ext>
            </a:extLst>
          </p:cNvPr>
          <p:cNvSpPr txBox="1"/>
          <p:nvPr/>
        </p:nvSpPr>
        <p:spPr>
          <a:xfrm>
            <a:off x="7561385" y="3998740"/>
            <a:ext cx="275740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Looking downstream into the Highway 47 project</a:t>
            </a:r>
          </a:p>
        </p:txBody>
      </p:sp>
      <p:pic>
        <p:nvPicPr>
          <p:cNvPr id="18" name="Picture 17" descr="A small waterfall in a river&#10;&#10;Description automatically generated">
            <a:extLst>
              <a:ext uri="{FF2B5EF4-FFF2-40B4-BE49-F238E27FC236}">
                <a16:creationId xmlns:a16="http://schemas.microsoft.com/office/drawing/2014/main" id="{828EEA86-041E-CCD4-9A0D-3EC430EDE4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28" b="20512"/>
          <a:stretch/>
        </p:blipFill>
        <p:spPr>
          <a:xfrm>
            <a:off x="5244905" y="4509370"/>
            <a:ext cx="4632960" cy="20417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2D0D655-21AB-65E5-2580-C8F4E7E712C2}"/>
              </a:ext>
            </a:extLst>
          </p:cNvPr>
          <p:cNvSpPr txBox="1"/>
          <p:nvPr/>
        </p:nvSpPr>
        <p:spPr>
          <a:xfrm>
            <a:off x="8526091" y="6091948"/>
            <a:ext cx="124171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Close up of material build up on Bollards</a:t>
            </a:r>
          </a:p>
        </p:txBody>
      </p:sp>
    </p:spTree>
    <p:extLst>
      <p:ext uri="{BB962C8B-B14F-4D97-AF65-F5344CB8AC3E}">
        <p14:creationId xmlns:p14="http://schemas.microsoft.com/office/powerpoint/2010/main" val="35023971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328</Words>
  <Application>Microsoft Office PowerPoint</Application>
  <PresentationFormat>Widescreen</PresentationFormat>
  <Paragraphs>97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Tori Mack</dc:creator>
  <cp:lastModifiedBy>Dan Bare</cp:lastModifiedBy>
  <cp:revision>46</cp:revision>
  <dcterms:created xsi:type="dcterms:W3CDTF">2023-03-13T17:53:42Z</dcterms:created>
  <dcterms:modified xsi:type="dcterms:W3CDTF">2023-08-17T16:01:22Z</dcterms:modified>
</cp:coreProperties>
</file>